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4E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943600" y="-1371600"/>
            <a:ext cx="4572000" cy="4572000"/>
          </a:xfrm>
          <a:prstGeom prst="ellipse">
            <a:avLst/>
          </a:prstGeom>
          <a:solidFill>
            <a:srgbClr val="FFFFFF">
              <a:alpha val="6000"/>
            </a:srgbClr>
          </a:solidFill>
          <a:ln w="12700">
            <a:solidFill>
              <a:srgbClr val="FFFFFF">
                <a:alpha val="6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0" y="457200"/>
            <a:ext cx="2743200" cy="274320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09728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Solutions for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Engineering</a:t>
            </a:r>
            <a:endParaRPr lang="en-US" sz="5200" dirty="0"/>
          </a:p>
        </p:txBody>
      </p:sp>
      <p:sp>
        <p:nvSpPr>
          <p:cNvPr id="7" name="Text 5"/>
          <p:cNvSpPr/>
          <p:nvPr/>
        </p:nvSpPr>
        <p:spPr>
          <a:xfrm>
            <a:off x="457200" y="2423160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Problems</a:t>
            </a:r>
            <a:endParaRPr lang="en-US" sz="5200" dirty="0"/>
          </a:p>
        </p:txBody>
      </p:sp>
      <p:sp>
        <p:nvSpPr>
          <p:cNvPr id="8" name="Shape 6"/>
          <p:cNvSpPr/>
          <p:nvPr/>
        </p:nvSpPr>
        <p:spPr>
          <a:xfrm>
            <a:off x="457200" y="3337560"/>
            <a:ext cx="4114800" cy="36576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35204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 Leyder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38862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8AA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Engineering Solutions Report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core challenges — and how we solve them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417320"/>
            <a:ext cx="566928" cy="56692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4173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51560" y="1463040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Source Variability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51560" y="1709928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Standardizing formats across the pipeline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075688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075688"/>
            <a:ext cx="566928" cy="56692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0756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51560" y="212140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Monitoring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51560" y="2368296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Catching problems before they become outages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" y="2734056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2734056"/>
            <a:ext cx="566928" cy="56692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273405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51560" y="2779776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Constraints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51560" y="3026664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Doing more with a small, stretched team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65760" y="3392424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65760" y="3392424"/>
            <a:ext cx="566928" cy="56692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339242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51560" y="3438144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 &amp; Guidance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051560" y="3685032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 foundation for knowledge and continuity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65760" y="4050792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65760" y="4050792"/>
            <a:ext cx="566928" cy="566928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5760" y="405079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51560" y="4096512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 Integration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51560" y="4343400"/>
            <a:ext cx="7132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Automating delivery for speed and reliability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82880" y="2743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8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182880" y="86868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Source</a:t>
            </a:r>
            <a:endParaRPr lang="en-US" sz="2400" dirty="0"/>
          </a:p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Variability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103120"/>
            <a:ext cx="1371600" cy="13716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2880" y="3611880"/>
            <a:ext cx="2834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uses multiple data</a:t>
            </a:r>
            <a:endParaRPr lang="en-US" sz="11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 with different formats,</a:t>
            </a:r>
            <a:endParaRPr lang="en-US" sz="11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pipeline complexity</a:t>
            </a:r>
            <a:endParaRPr lang="en-US" sz="1100" dirty="0"/>
          </a:p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data quality risks.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474720" y="27432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474720" y="640080"/>
            <a:ext cx="5394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formats require different dependencies to parse correctly — each one a potential point of failure. Date formats, phone numbers, and timestamps all look different across JSON, CSV, XML, and Parquet.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474720" y="1508760"/>
            <a:ext cx="5394960" cy="1005840"/>
          </a:xfrm>
          <a:prstGeom prst="rect">
            <a:avLst/>
          </a:prstGeom>
          <a:solidFill>
            <a:srgbClr val="F4F8FB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474720" y="1508760"/>
            <a:ext cx="54864" cy="100584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57600" y="158191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 on JSON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3657600" y="1856232"/>
            <a:ext cx="5029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and machine readable. Native to nearly all AWS services. Familiar to most developers.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3474720" y="2651760"/>
            <a:ext cx="5394960" cy="1005840"/>
          </a:xfrm>
          <a:prstGeom prst="rect">
            <a:avLst/>
          </a:prstGeom>
          <a:solidFill>
            <a:srgbClr val="F4F8FB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474720" y="2651760"/>
            <a:ext cx="54864" cy="100584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657600" y="272491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Dependencies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3657600" y="2999232"/>
            <a:ext cx="5029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format means fewer parsers, fewer libraries, and fewer failure points in the pipeline.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474720" y="3794760"/>
            <a:ext cx="5394960" cy="1005840"/>
          </a:xfrm>
          <a:prstGeom prst="rect">
            <a:avLst/>
          </a:prstGeom>
          <a:solidFill>
            <a:srgbClr val="F4F8FB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3474720" y="3794760"/>
            <a:ext cx="54864" cy="100584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657600" y="386791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Buy-In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3657600" y="4142232"/>
            <a:ext cx="5029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 standardization as a mutual benefit — it reduces maintenance burden for every team.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|  Proactive Monitoring &amp; Observability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4023360" cy="960120"/>
          </a:xfrm>
          <a:prstGeom prst="rect">
            <a:avLst/>
          </a:prstGeom>
          <a:solidFill>
            <a:srgbClr val="FDECEA"/>
          </a:solidFill>
          <a:ln w="12700">
            <a:solidFill>
              <a:srgbClr val="E8A09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02920" y="102412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 Reactive Approach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02920" y="128016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 for failures → customer impact → costly firefighting → cascading failures downstream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754880" y="960120"/>
            <a:ext cx="4023360" cy="960120"/>
          </a:xfrm>
          <a:prstGeom prst="rect">
            <a:avLst/>
          </a:prstGeom>
          <a:solidFill>
            <a:srgbClr val="E8F5E9"/>
          </a:solidFill>
          <a:ln w="12700">
            <a:solidFill>
              <a:srgbClr val="88C9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92040" y="102412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Proactive Approach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92040" y="128016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metrics → catch early signals → intervene before failure → protect revenue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" y="210312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AWS Monitoring Stack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" y="251460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65760" y="2514600"/>
            <a:ext cx="265176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60604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CloudWatch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" y="286207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Collects metrics, logs &amp; events across all infrastructure in real time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200400" y="251460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200400" y="2514600"/>
            <a:ext cx="265176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37560" y="260604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CloudWatch Alarms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337560" y="286207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Triggers alerts when CPU, storage, latency, or error rates exceed thresholds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035040" y="251460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035040" y="2514600"/>
            <a:ext cx="265176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72200" y="260604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SNS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172200" y="286207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Delivers instant email/SMS notifications to the team when alarms fire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65760" y="370332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5760" y="3703320"/>
            <a:ext cx="265176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379476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CloudTrail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02920" y="405079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Logs all API activity — audit trail of who changed what and when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200400" y="370332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200400" y="3703320"/>
            <a:ext cx="265176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37560" y="379476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Advisor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337560" y="405079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Proactively scans for performance, security &amp; cost issues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035040" y="3703320"/>
            <a:ext cx="265176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035040" y="3703320"/>
            <a:ext cx="265176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172200" y="3794760"/>
            <a:ext cx="2377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172200" y="4050792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cadence reviews complement automated monitoring — neither replaces the other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|  Resource Constraints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Negative Feedback Loop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2560320" cy="4754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325880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Overloaded Team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371600" y="1801368"/>
            <a:ext cx="548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55555"/>
                </a:solidFill>
              </a:rPr>
              <a:t>▼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2039112"/>
            <a:ext cx="2560320" cy="475488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039112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Stress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371600" y="2514600"/>
            <a:ext cx="548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55555"/>
                </a:solidFill>
              </a:rPr>
              <a:t>▼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752344"/>
            <a:ext cx="2560320" cy="475488"/>
          </a:xfrm>
          <a:prstGeom prst="rect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752344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Drops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371600" y="3227832"/>
            <a:ext cx="548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55555"/>
                </a:solidFill>
              </a:rPr>
              <a:t>▼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465576"/>
            <a:ext cx="2560320" cy="4754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3465576"/>
            <a:ext cx="2560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Problems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566160" y="914400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 the Cycle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566160" y="1325880"/>
            <a:ext cx="5212080" cy="1097280"/>
          </a:xfrm>
          <a:prstGeom prst="rect">
            <a:avLst/>
          </a:prstGeom>
          <a:solidFill>
            <a:srgbClr val="F4F8FB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566160" y="1325880"/>
            <a:ext cx="54864" cy="109728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749040" y="1417320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Prioritization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749040" y="1709928"/>
            <a:ext cx="48463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all work is equal. Focus the team's limited bandwidth on what matters most.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566160" y="2560320"/>
            <a:ext cx="5212080" cy="1097280"/>
          </a:xfrm>
          <a:prstGeom prst="rect">
            <a:avLst/>
          </a:prstGeom>
          <a:solidFill>
            <a:srgbClr val="F4F8FB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566160" y="2560320"/>
            <a:ext cx="54864" cy="109728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749040" y="2651760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Cross-Training &amp; Redundancy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749040" y="2944368"/>
            <a:ext cx="48463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points of knowledge are as dangerous as single points of failure. Build team redundancy just like infrastructure redundancy.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566160" y="3794760"/>
            <a:ext cx="5212080" cy="1097280"/>
          </a:xfrm>
          <a:prstGeom prst="rect">
            <a:avLst/>
          </a:prstGeom>
          <a:solidFill>
            <a:srgbClr val="F4F8FB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566160" y="3794760"/>
            <a:ext cx="54864" cy="109728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749040" y="3886200"/>
            <a:ext cx="4846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3749040" y="4178808"/>
            <a:ext cx="48463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Terraform, Ansible, Kubernetes, and Jenkins free the team from repetitive manual work — saving hours every week.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|  Documentation &amp; Knowledge Sharing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Pillars of Documentation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265176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325880"/>
            <a:ext cx="2651760" cy="36576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5488" y="1325880"/>
            <a:ext cx="2432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Standardization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1764792"/>
            <a:ext cx="237744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what must be recorded, how it's structured, and when it must be updated. Remove ambiguity entirely.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0" y="1325880"/>
            <a:ext cx="265176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0" y="1325880"/>
            <a:ext cx="2651760" cy="36576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0128" y="1325880"/>
            <a:ext cx="2432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Currency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337560" y="1764792"/>
            <a:ext cx="237744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change — however minor — must be reflected in documentation. Outdated docs are as harmful as no docs.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35040" y="1325880"/>
            <a:ext cx="2651760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035040" y="1325880"/>
            <a:ext cx="2651760" cy="36576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44768" y="1325880"/>
            <a:ext cx="2432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Peer Review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172200" y="1764792"/>
            <a:ext cx="237744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like code review, documentation review catches omissions and confirms clarity before it's relied upon.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65760" y="288036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Sharing Practices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3291840"/>
            <a:ext cx="164592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291840"/>
            <a:ext cx="164592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336499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Lunch-and-Learns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7200" y="3767328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Informal sessions build knowledge and camaraderie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103120" y="3291840"/>
            <a:ext cx="164592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103120" y="3291840"/>
            <a:ext cx="164592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194560" y="336499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Programs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194560" y="3767328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for new hires from day one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840480" y="3291840"/>
            <a:ext cx="164592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840480" y="3291840"/>
            <a:ext cx="164592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931920" y="336499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Wiki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931920" y="3767328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library — first stop before asking a supervisor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577840" y="3291840"/>
            <a:ext cx="164592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5577840" y="3291840"/>
            <a:ext cx="164592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669280" y="336499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 Working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669280" y="3767328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knowledge transfer while getting work done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315200" y="3291840"/>
            <a:ext cx="164592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7315200" y="3291840"/>
            <a:ext cx="1645920" cy="54864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06640" y="336499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Post-Incident Reviews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406640" y="3767328"/>
            <a:ext cx="1463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every failure into a learning opportunity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|  CI/CD Integration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8412480" cy="658368"/>
          </a:xfrm>
          <a:prstGeom prst="rect">
            <a:avLst/>
          </a:prstGeom>
          <a:solidFill>
            <a:srgbClr val="EBF3FB"/>
          </a:solidFill>
          <a:ln w="12700">
            <a:solidFill>
              <a:srgbClr val="BDD7EE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94360" y="960120"/>
            <a:ext cx="7955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"Like Ford's assembly line, CI/CD replaces slow manual processes with a fast, consistent, automated workflow — turning a competitive disadvantage into a strategic advantage."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65760" y="16916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CI/CD Pipeline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2103120"/>
            <a:ext cx="1463040" cy="77724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210312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828800" y="2103120"/>
            <a:ext cx="228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F4E79"/>
                </a:solidFill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057400" y="2103120"/>
            <a:ext cx="1463040" cy="77724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057400" y="210312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520440" y="2103120"/>
            <a:ext cx="228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F4E79"/>
                </a:solidFill>
              </a:rPr>
              <a:t>→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3749040" y="2103120"/>
            <a:ext cx="1463040" cy="77724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49040" y="210312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212080" y="2103120"/>
            <a:ext cx="228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F4E79"/>
                </a:solidFill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440680" y="2103120"/>
            <a:ext cx="1463040" cy="777240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40680" y="210312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Staged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903720" y="2103120"/>
            <a:ext cx="228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F4E79"/>
                </a:solidFill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132320" y="2103120"/>
            <a:ext cx="1463040" cy="777240"/>
          </a:xfrm>
          <a:prstGeom prst="rect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32320" y="2103120"/>
            <a:ext cx="1463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Prod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65760" y="30632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Phased Rollout Strategy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46320" y="3063240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4E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Management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65760" y="342900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Lunch-and-learn with guest speaker to build awareness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65760" y="3822192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small, non-critical pilot projects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65760" y="4215384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to mid-level systems as confidence grows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365760" y="460857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Tools: Jenkins or GitOps with Argo CD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46320" y="342900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fear of job displacement openly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846320" y="3822192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 and compensate for new skills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4215384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Anticipate growing pains — new tools, new errors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846320" y="4608576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75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pPr algn="l" indent="0" marL="0">
              <a:buNone/>
            </a:pPr>
            <a:r>
              <a:rPr lang="en-US" sz="11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communication builds genuine buy-in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F4E7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914400"/>
            <a:ext cx="4114800" cy="4114800"/>
          </a:xfrm>
          <a:prstGeom prst="ellipse">
            <a:avLst/>
          </a:prstGeom>
          <a:solidFill>
            <a:srgbClr val="FFFFFF">
              <a:alpha val="7000"/>
            </a:srgbClr>
          </a:solidFill>
          <a:ln w="12700">
            <a:solidFill>
              <a:srgbClr val="FFFFFF">
                <a:alpha val="7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2286000"/>
            <a:ext cx="2286000" cy="2286000"/>
          </a:xfrm>
          <a:prstGeom prst="ellipse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74320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804672"/>
            <a:ext cx="6858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8AA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cohesive strategy for a more efficient, resilient team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234440"/>
            <a:ext cx="7772400" cy="56692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34440"/>
            <a:ext cx="594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34440" y="1280160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JSON Standard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234440" y="1536192"/>
            <a:ext cx="6766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pipeline complexity, eliminates unnecessary dependencies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1929384"/>
            <a:ext cx="7772400" cy="56692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929384"/>
            <a:ext cx="594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234440" y="1975104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Monitoring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2231136"/>
            <a:ext cx="6766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CloudWatch, SNS, CloudTrail &amp; Trusted Advisor protect uptime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2624328"/>
            <a:ext cx="7772400" cy="56692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624328"/>
            <a:ext cx="594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2670048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Strategy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234440" y="2926080"/>
            <a:ext cx="6766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Prioritization, cross-training, and automation protect the team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" y="3319272"/>
            <a:ext cx="7772400" cy="56692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319272"/>
            <a:ext cx="594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234440" y="336499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Documentation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234440" y="3621024"/>
            <a:ext cx="6766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Standardize, maintain, peer review — and prune when needed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4014216"/>
            <a:ext cx="7772400" cy="566928"/>
          </a:xfrm>
          <a:prstGeom prst="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4014216"/>
            <a:ext cx="594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234440" y="4059936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234440" y="4315968"/>
            <a:ext cx="6766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BDD7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Phased rollout with genuine buy-in transforms how we ship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57200" y="473659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669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and processes alone are not enough — the team must be supported, informed, and motivated to embrace change.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Finding Solutions for Cloud Engineering Problems</dc:title>
  <dc:subject>PptxGenJS Presentation</dc:subject>
  <dc:creator>Ben Leyder</dc:creator>
  <cp:lastModifiedBy>Ben Leyder</cp:lastModifiedBy>
  <cp:revision>1</cp:revision>
  <dcterms:created xsi:type="dcterms:W3CDTF">2026-05-04T00:51:50Z</dcterms:created>
  <dcterms:modified xsi:type="dcterms:W3CDTF">2026-05-04T00:51:50Z</dcterms:modified>
</cp:coreProperties>
</file>